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743" r:id="rId3"/>
    <p:sldId id="745" r:id="rId4"/>
    <p:sldId id="746" r:id="rId5"/>
    <p:sldId id="748" r:id="rId6"/>
    <p:sldId id="749" r:id="rId7"/>
    <p:sldId id="750" r:id="rId8"/>
    <p:sldId id="747" r:id="rId9"/>
    <p:sldId id="751" r:id="rId10"/>
    <p:sldId id="752" r:id="rId11"/>
    <p:sldId id="754" r:id="rId12"/>
    <p:sldId id="753" r:id="rId13"/>
    <p:sldId id="755" r:id="rId14"/>
    <p:sldId id="756" r:id="rId15"/>
    <p:sldId id="757" r:id="rId16"/>
    <p:sldId id="758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766" r:id="rId25"/>
    <p:sldId id="767" r:id="rId26"/>
    <p:sldId id="769" r:id="rId27"/>
    <p:sldId id="768" r:id="rId28"/>
    <p:sldId id="770" r:id="rId29"/>
    <p:sldId id="772" r:id="rId30"/>
    <p:sldId id="771" r:id="rId31"/>
    <p:sldId id="773" r:id="rId32"/>
    <p:sldId id="774" r:id="rId33"/>
    <p:sldId id="775" r:id="rId34"/>
    <p:sldId id="776" r:id="rId35"/>
    <p:sldId id="777" r:id="rId36"/>
    <p:sldId id="779" r:id="rId37"/>
    <p:sldId id="778" r:id="rId38"/>
    <p:sldId id="780" r:id="rId39"/>
    <p:sldId id="781" r:id="rId40"/>
    <p:sldId id="782" r:id="rId41"/>
    <p:sldId id="783" r:id="rId42"/>
    <p:sldId id="784" r:id="rId43"/>
    <p:sldId id="786" r:id="rId44"/>
    <p:sldId id="785" r:id="rId45"/>
    <p:sldId id="787" r:id="rId46"/>
    <p:sldId id="788" r:id="rId47"/>
    <p:sldId id="789" r:id="rId48"/>
    <p:sldId id="790" r:id="rId49"/>
    <p:sldId id="791" r:id="rId50"/>
    <p:sldId id="793" r:id="rId51"/>
    <p:sldId id="792" r:id="rId52"/>
    <p:sldId id="797" r:id="rId53"/>
    <p:sldId id="796" r:id="rId54"/>
    <p:sldId id="798" r:id="rId55"/>
    <p:sldId id="799" r:id="rId56"/>
    <p:sldId id="800" r:id="rId57"/>
    <p:sldId id="801" r:id="rId58"/>
    <p:sldId id="802" r:id="rId59"/>
    <p:sldId id="795" r:id="rId60"/>
    <p:sldId id="794" r:id="rId61"/>
    <p:sldId id="803" r:id="rId62"/>
    <p:sldId id="804" r:id="rId63"/>
    <p:sldId id="805" r:id="rId64"/>
    <p:sldId id="806" r:id="rId65"/>
    <p:sldId id="807" r:id="rId66"/>
    <p:sldId id="808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2"/>
    <a:srgbClr val="C0C0C0"/>
    <a:srgbClr val="8498BD"/>
    <a:srgbClr val="C2C2C2"/>
    <a:srgbClr val="514870"/>
    <a:srgbClr val="FFFFFF"/>
    <a:srgbClr val="FFFDFF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884" autoAdjust="0"/>
  </p:normalViewPr>
  <p:slideViewPr>
    <p:cSldViewPr snapToGrid="0">
      <p:cViewPr varScale="1">
        <p:scale>
          <a:sx n="105" d="100"/>
          <a:sy n="105" d="100"/>
        </p:scale>
        <p:origin x="6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1C9E1182-6277-43A7-837D-71BBADE35AB7}"/>
    <pc:docChg chg="custSel modSld">
      <pc:chgData name="Mamdouh Alenezi" userId="aaa25a7cb57ba53e" providerId="LiveId" clId="{1C9E1182-6277-43A7-837D-71BBADE35AB7}" dt="2022-04-01T02:45:00.476" v="0" actId="313"/>
      <pc:docMkLst>
        <pc:docMk/>
      </pc:docMkLst>
      <pc:sldChg chg="modSp mod">
        <pc:chgData name="Mamdouh Alenezi" userId="aaa25a7cb57ba53e" providerId="LiveId" clId="{1C9E1182-6277-43A7-837D-71BBADE35AB7}" dt="2022-04-01T02:45:00.476" v="0" actId="313"/>
        <pc:sldMkLst>
          <pc:docMk/>
          <pc:sldMk cId="2924300342" sldId="495"/>
        </pc:sldMkLst>
        <pc:spChg chg="mod">
          <ac:chgData name="Mamdouh Alenezi" userId="aaa25a7cb57ba53e" providerId="LiveId" clId="{1C9E1182-6277-43A7-837D-71BBADE35AB7}" dt="2022-04-01T02:45:00.476" v="0" actId="313"/>
          <ac:spMkLst>
            <pc:docMk/>
            <pc:sldMk cId="2924300342" sldId="495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4/30/2024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13E56-3C1A-435A-851B-5B1F221C2038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Why is Data Governance important for business? - BlueSoft">
            <a:extLst>
              <a:ext uri="{FF2B5EF4-FFF2-40B4-BE49-F238E27FC236}">
                <a16:creationId xmlns:a16="http://schemas.microsoft.com/office/drawing/2014/main" id="{4B111F11-0794-41C0-EFBD-56CD40DB046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468" y="391021"/>
            <a:ext cx="2600325" cy="1462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96837-4851-4AA6-8AED-554226C981D1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D32E1-BB70-4827-BA33-FF5AFC435BE9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11200" y="1066801"/>
            <a:ext cx="11176000" cy="2590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5651" y="3657601"/>
            <a:ext cx="11131549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B9EAF6-54F2-4DF5-9C6B-3F6F95B86356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53037-33FC-4E5E-B16A-0A00968DF2AD}" type="slidenum">
              <a:rPr lang="en-US" altLang="en-US"/>
              <a:pPr/>
              <a:t>‹#›</a:t>
            </a:fld>
            <a:r>
              <a:rPr lang="en-US" altLang="en-US"/>
              <a:t> of 105</a:t>
            </a:r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19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508000" y="1143000"/>
            <a:ext cx="11277600" cy="5257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D64A56-6FF4-479A-8655-719A18A98C4B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C9FC8F-D190-4A56-B0D6-9B17B1CF7D21}" type="slidenum">
              <a:rPr lang="en-US" altLang="en-US"/>
              <a:pPr/>
              <a:t>‹#›</a:t>
            </a:fld>
            <a:r>
              <a:rPr lang="en-US" altLang="en-US"/>
              <a:t> of 105</a:t>
            </a:r>
            <a:endParaRPr lang="en-US" alt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8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solidFill>
            <a:srgbClr val="00B2E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61044-FC46-4CBC-9061-59528F4899F3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A08C-77F3-471E-A5C4-1D2068144BAC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A7AD1-16F4-44C3-AE32-24C59A599E9D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3DB4F-4316-4DF5-A229-BC1D787C82A0}" type="datetime1">
              <a:rPr lang="en-US" smtClean="0"/>
              <a:t>4/30/2024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064B7-7A9F-432D-B7B9-6824267AA574}" type="datetime1">
              <a:rPr lang="en-US" smtClean="0"/>
              <a:t>4/30/2024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solidFill>
            <a:srgbClr val="00B2E2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4/30/2024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  <a:solidFill>
            <a:srgbClr val="00B2E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C93A2-B712-486A-8AB5-D41B95D547BE}" type="datetime1">
              <a:rPr lang="en-US" smtClean="0"/>
              <a:t>4/30/2024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2F318-F19F-4608-B7EF-F7FB8A482213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CEF8C-69D6-4C3E-B892-F682F307A7B6}" type="datetime1">
              <a:rPr lang="en-US" smtClean="0"/>
              <a:t>4/30/2024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737C73-4A31-4C17-AFB7-7B8470027787}" type="datetime1">
              <a:rPr lang="en-US" smtClean="0"/>
              <a:t>4/30/2024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92315"/>
            <a:ext cx="9144000" cy="2387600"/>
          </a:xfrm>
        </p:spPr>
        <p:txBody>
          <a:bodyPr/>
          <a:lstStyle/>
          <a:p>
            <a:r>
              <a:rPr lang="en-US" dirty="0"/>
              <a:t>Data Quality and Metrics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71990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/>
              <a:t>IS465: Data Management and Governance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09D62-67C3-4922-9B0F-5E26B612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88427-408E-435A-BBC1-E2D0E7F51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is critical for informed decision making</a:t>
            </a:r>
          </a:p>
          <a:p>
            <a:r>
              <a:rPr lang="en-US" dirty="0"/>
              <a:t>Poor data quality has severe consequences</a:t>
            </a:r>
          </a:p>
          <a:p>
            <a:r>
              <a:rPr lang="en-US" dirty="0"/>
              <a:t>Data quality can be measured across various dimensions</a:t>
            </a:r>
          </a:p>
          <a:p>
            <a:r>
              <a:rPr lang="en-US" dirty="0"/>
              <a:t>Data quality metrics provide a way to quantify data quality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C645D1-0E95-43B1-80A3-A027DBA1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22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CC2AAF-FAE7-4EBD-8C1B-2AF454CCF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Dimensions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CC8DBF-54C8-4680-A323-4284AC6B0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F96AFB-BD80-4F25-BD93-E4DC37AE1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345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1AFFE-6D8C-4D44-8C38-43245C562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Quality of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971AC-11C5-486C-A6DB-43C6B0A08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dimensions provide a framework for measuring and improving the quality of your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CE335E-DEB0-46F1-B28E-05C8A30F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623D7-499A-4EAD-994B-ADDB4C914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459" y="1939829"/>
            <a:ext cx="6410325" cy="438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093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27E1E-8C1F-49F5-AC20-A3FE4AD7D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1080E-D64B-47F8-9D5F-800CDC2BC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correctness of data values, ensuring that they reflect the real-world values they represent.</a:t>
            </a:r>
          </a:p>
          <a:p>
            <a:r>
              <a:rPr lang="en-US" dirty="0"/>
              <a:t>Example: "Correct addresses, phone numbers, and dates of birth”</a:t>
            </a:r>
          </a:p>
          <a:p>
            <a:r>
              <a:rPr lang="en-US" dirty="0"/>
              <a:t>Accuracy is critical in ensuring that data is reliable and trustworthy.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72088-BE3C-418D-A61B-271CE930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C10104-CB70-49E8-8F7B-7C2686F8A1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64" y="386791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6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AF730-F544-4768-BA72-83CDCB8D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1F62E-C88B-4AA2-80E4-5CB17C55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metrics provide a way to measure and quantify the correctness of data values.</a:t>
            </a:r>
          </a:p>
          <a:p>
            <a:pPr lvl="1"/>
            <a:r>
              <a:rPr lang="en-US" dirty="0"/>
              <a:t>Accuracy rate: percentage of correct data values</a:t>
            </a:r>
          </a:p>
          <a:p>
            <a:pPr lvl="1"/>
            <a:r>
              <a:rPr lang="en-US" dirty="0"/>
              <a:t>Error rate: percentage of incorrect data values</a:t>
            </a:r>
          </a:p>
          <a:p>
            <a:pPr lvl="1"/>
            <a:r>
              <a:rPr lang="en-US" dirty="0"/>
              <a:t>Precision: degree of accuracy in data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AA0B-D484-46E9-955C-B9C40D29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FC4B47-8739-4B4F-878F-66D66B50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70" y="4086046"/>
            <a:ext cx="46386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98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0E7B4-DD2F-4D90-8201-170D45B4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5F6E8-8D38-4B35-B678-D5570FB14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presence of all required data values, ensuring that no essential information is missing.</a:t>
            </a:r>
          </a:p>
          <a:p>
            <a:r>
              <a:rPr lang="en-US" dirty="0"/>
              <a:t>Example: "All fields filled in a form, complete customer information"</a:t>
            </a:r>
          </a:p>
          <a:p>
            <a:r>
              <a:rPr lang="en-US" dirty="0"/>
              <a:t>Completeness is essential in ensuring that data is comprehensive and usable.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F1FB5-E0AE-4124-9B6A-08FDEB62F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B3BA0-0CEB-403F-9220-DDEE6CAB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271" y="3613289"/>
            <a:ext cx="2539682" cy="253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025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22096-7C4A-4570-80A7-0AC442B97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Completeness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C0C7-86C9-4CA1-A971-8AFDA25BB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Completeness metrics provide a way to measure and quantify the presence of all required data values.</a:t>
            </a:r>
          </a:p>
          <a:p>
            <a:pPr lvl="1"/>
            <a:r>
              <a:rPr lang="en-US" dirty="0"/>
              <a:t>Completeness rate: percentage of complete data records</a:t>
            </a:r>
          </a:p>
          <a:p>
            <a:pPr lvl="1"/>
            <a:r>
              <a:rPr lang="en-US" dirty="0"/>
              <a:t>Missing value rate: percentage of missing data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52E3E-CC3E-463B-BF6D-9D9D6B7D4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D53FB-8AE7-4DDD-835C-E3701914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692A6-325A-420F-995F-816FA1155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uniformity of data values across different systems or sources, ensuring that data is presented in a consistent format.</a:t>
            </a:r>
          </a:p>
          <a:p>
            <a:r>
              <a:rPr lang="en-US" dirty="0"/>
              <a:t>Example: "Consistent formatting of dates, consistent use of abbreviations"</a:t>
            </a:r>
          </a:p>
          <a:p>
            <a:r>
              <a:rPr lang="en-US" dirty="0"/>
              <a:t>Consistency is critical in ensuring that data is easily interpretable and comparable.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7A4-4E62-4CCF-817C-54691D7E5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0E16E-505B-4676-901A-EFFFF7CBC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70" y="3291317"/>
            <a:ext cx="3201558" cy="32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297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2300-6016-43AA-8026-90F04774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9E8A4-E19F-4B7E-BB81-D8A38CC29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Consistency metrics provide a way to measure and quantify the uniformity of data values.</a:t>
            </a:r>
          </a:p>
          <a:p>
            <a:pPr lvl="1"/>
            <a:r>
              <a:rPr lang="en-US" dirty="0"/>
              <a:t>Consistency rate: percentage of consistent data values</a:t>
            </a:r>
          </a:p>
          <a:p>
            <a:pPr lvl="1"/>
            <a:r>
              <a:rPr lang="en-US" dirty="0"/>
              <a:t>Inconsistency rate: percentage of inconsistent data values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7D0CD-EF2E-4B18-B498-729CECB6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21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240D-ADA4-4B0B-AA61-2156A1335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5AFE8-0EBA-4660-892E-458775462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currency of data values, ensuring that data is up-to-date and reflects the current state of the real world.</a:t>
            </a:r>
          </a:p>
          <a:p>
            <a:r>
              <a:rPr lang="en-US" dirty="0"/>
              <a:t>Example: "Up-to-date customer information, current product prices”</a:t>
            </a:r>
          </a:p>
          <a:p>
            <a:r>
              <a:rPr lang="en-US" dirty="0"/>
              <a:t>Timeliness is essential in ensuring that data is relevant and actionable.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2D262-767C-45EF-93C4-EFCB8EF7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B3CEF-D435-4C2B-8BBD-B92BB4BD2E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76" y="3502152"/>
            <a:ext cx="3063875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388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0C88C-5219-FB1A-EBD9-4FD48074B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C2F52-03EA-9DE3-39E8-C9519416E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Data Quality</a:t>
            </a:r>
          </a:p>
          <a:p>
            <a:r>
              <a:rPr lang="en-US" dirty="0"/>
              <a:t>Data Quality Dimensions</a:t>
            </a:r>
          </a:p>
          <a:p>
            <a:r>
              <a:rPr lang="en-US" dirty="0"/>
              <a:t>Data Quality Metrics</a:t>
            </a:r>
          </a:p>
          <a:p>
            <a:r>
              <a:rPr lang="en-US" dirty="0"/>
              <a:t>Data Quality Assessment</a:t>
            </a:r>
          </a:p>
          <a:p>
            <a:r>
              <a:rPr lang="en-US" dirty="0"/>
              <a:t>Data Quality Improvement</a:t>
            </a:r>
          </a:p>
          <a:p>
            <a:r>
              <a:rPr lang="en-US" dirty="0"/>
              <a:t>Data Cleansing and Normalization Techniques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B382BD-CF9B-D357-1DF3-86F64F79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294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801E5-C9C7-4313-A93E-3600CC30E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Timeliness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30889-55B6-4218-9244-CD23C949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Timeliness metrics provide a way to measure and quantify the currency of data values.</a:t>
            </a:r>
          </a:p>
          <a:p>
            <a:pPr lvl="1"/>
            <a:r>
              <a:rPr lang="en-US" dirty="0"/>
              <a:t>Timeliness rate: percentage of up-to-date data values</a:t>
            </a:r>
          </a:p>
          <a:p>
            <a:pPr lvl="1"/>
            <a:r>
              <a:rPr lang="en-US" dirty="0"/>
              <a:t>Staleness rate: percentage of outdated data values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DD526-3961-4962-90C4-2AC86A640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2BFD32-98C9-455D-A1B9-49E23B289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11" y="3111571"/>
            <a:ext cx="5761673" cy="338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4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53F04-B214-4AEA-8EFB-70DC59700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1C67F-FF95-4AF2-AB0C-2FE37BF2B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absence of duplicate data values, ensuring that each data record is unique and distinct.</a:t>
            </a:r>
          </a:p>
          <a:p>
            <a:r>
              <a:rPr lang="en-US" dirty="0"/>
              <a:t>Example: "No duplicate customer records, unique product IDs"</a:t>
            </a:r>
          </a:p>
          <a:p>
            <a:r>
              <a:rPr lang="en-US" dirty="0"/>
              <a:t>Uniqueness is critical in ensuring that data is accurate and reliable.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C025D-1F8A-40E2-B5F0-B2C68C4F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2AD33-3F89-4940-91F3-5043CEC88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252" y="3536274"/>
            <a:ext cx="6706536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195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E8A2D-CA70-4668-9EEE-B04E19EEF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Uniqueness Metrics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DC3D8-8C6F-4EC5-92D9-8C6761C1E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Uniqueness metrics provide a way to measure and quantify the absence of duplicate data values.</a:t>
            </a:r>
          </a:p>
          <a:p>
            <a:pPr lvl="1"/>
            <a:r>
              <a:rPr lang="en-US" dirty="0"/>
              <a:t>Uniqueness rate: percentage of unique data records</a:t>
            </a:r>
          </a:p>
          <a:p>
            <a:pPr lvl="1"/>
            <a:r>
              <a:rPr lang="en-US" dirty="0"/>
              <a:t>Duplication rate: percentage of duplicate data records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93A6E-A786-413F-B3E7-844E0808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297DC1-8FC5-4674-BC9C-8EBD5305E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48" y="3315335"/>
            <a:ext cx="4236720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9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F057-B75C-4DA1-AD5B-2D49651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54D0-7999-400D-93C5-10087227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adherence of data values to defined rules and constraints, ensuring that data is correct and meaningful.</a:t>
            </a:r>
          </a:p>
          <a:p>
            <a:r>
              <a:rPr lang="en-US" dirty="0"/>
              <a:t>Example: "Valid email addresses, correct formatting of phone numbers"</a:t>
            </a:r>
          </a:p>
          <a:p>
            <a:r>
              <a:rPr lang="en-US" dirty="0"/>
              <a:t>Validity is essential in ensuring that data is reliable and trustworthy.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DC54-68A6-47A2-A48E-C553554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B84445-82AD-49FF-B7BA-3207F7351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85" y="3526420"/>
            <a:ext cx="6584731" cy="26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76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4F057-B75C-4DA1-AD5B-2D4965197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254D0-7999-400D-93C5-100872270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Validity metrics provide a way to measure and quantify the adherence of data values to defined rules and constraints.</a:t>
            </a:r>
          </a:p>
          <a:p>
            <a:pPr lvl="1"/>
            <a:r>
              <a:rPr lang="en-US" dirty="0"/>
              <a:t>Validity rate: percentage of valid data values</a:t>
            </a:r>
          </a:p>
          <a:p>
            <a:pPr lvl="1"/>
            <a:r>
              <a:rPr lang="en-US" dirty="0"/>
              <a:t>Invalidity rate: percentage of invalid data values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DC54-68A6-47A2-A48E-C553554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159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2F49B-0FAA-43F1-95ED-45D33ED14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Dimensions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AF62-FD83-4C40-9C45-358F004DD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Accuracy: correctness of data values</a:t>
            </a:r>
          </a:p>
          <a:p>
            <a:r>
              <a:rPr lang="en-US" dirty="0"/>
              <a:t>Completeness: presence of all required data values</a:t>
            </a:r>
          </a:p>
          <a:p>
            <a:r>
              <a:rPr lang="en-US" dirty="0"/>
              <a:t>Consistency: uniformity of data values</a:t>
            </a:r>
          </a:p>
          <a:p>
            <a:r>
              <a:rPr lang="en-US" dirty="0"/>
              <a:t>Timeliness: currency of data values</a:t>
            </a:r>
          </a:p>
          <a:p>
            <a:r>
              <a:rPr lang="en-US" dirty="0"/>
              <a:t>Uniqueness: absence of duplicate data values</a:t>
            </a:r>
          </a:p>
          <a:p>
            <a:r>
              <a:rPr lang="en-US" dirty="0"/>
              <a:t>Validity: adherence to defined rules and constraints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36DC3-EBB4-4DCB-83FE-7A1DF4C5B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83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E8737C-4624-47BB-B030-D95B2F19E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AD6EF8-8192-449F-99F7-11595CE75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B1EC1F-909C-4432-86C2-0EE6A27A3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460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C4FE2-B525-4E2A-AB0E-DD5FD7168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the Quality of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65F2E-E2AC-4313-83B8-67E4119EB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metrics provide a way to measure and quantify the quality of your data</a:t>
            </a:r>
          </a:p>
          <a:p>
            <a:r>
              <a:rPr lang="en-US" dirty="0"/>
              <a:t>Metrics:</a:t>
            </a:r>
          </a:p>
          <a:p>
            <a:pPr lvl="1"/>
            <a:r>
              <a:rPr lang="en-US" dirty="0"/>
              <a:t>Quantitative</a:t>
            </a:r>
          </a:p>
          <a:p>
            <a:pPr lvl="1"/>
            <a:r>
              <a:rPr lang="en-US" dirty="0"/>
              <a:t>Qualitative, and </a:t>
            </a:r>
          </a:p>
          <a:p>
            <a:pPr lvl="1"/>
            <a:r>
              <a:rPr lang="en-US" dirty="0"/>
              <a:t>Composite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1F6573-ED79-4D0E-B10A-561170F5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357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B2C93-C12B-44E5-8622-C942E1077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9383D-E723-4317-BB0A-44CA5BBA7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Quantitative metrics provide a clear and objective measure of data quality, allowing for easy comparison and tracking over time.</a:t>
            </a:r>
          </a:p>
          <a:p>
            <a:r>
              <a:rPr lang="en-US" dirty="0"/>
              <a:t>Numerical measures of data quality, providing a precise and objective assessment of data quality.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Accuracy rate</a:t>
            </a:r>
          </a:p>
          <a:p>
            <a:pPr lvl="1"/>
            <a:r>
              <a:rPr lang="en-US" dirty="0"/>
              <a:t>Completeness rate</a:t>
            </a:r>
          </a:p>
          <a:p>
            <a:pPr lvl="1"/>
            <a:r>
              <a:rPr lang="en-US" dirty="0"/>
              <a:t>Error rate</a:t>
            </a:r>
          </a:p>
          <a:p>
            <a:pPr lvl="1"/>
            <a:r>
              <a:rPr lang="en-US" dirty="0"/>
              <a:t>Data freshness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400DF-933D-4010-A112-539F5CCC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1EB8E-2BC6-4428-8228-267B4EB0B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7" t="5721" r="41475" b="7879"/>
          <a:stretch/>
        </p:blipFill>
        <p:spPr>
          <a:xfrm>
            <a:off x="6096000" y="3227831"/>
            <a:ext cx="5330952" cy="249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516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18C5A-81BF-4627-910C-ED728216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Metrics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CCD18-83F0-443C-BFAC-B07D5E043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Accuracy rate: percentage of correct data values</a:t>
            </a:r>
          </a:p>
          <a:p>
            <a:r>
              <a:rPr lang="en-US" dirty="0"/>
              <a:t>Completeness rate: percentage of complete data records</a:t>
            </a:r>
          </a:p>
          <a:p>
            <a:r>
              <a:rPr lang="en-US" dirty="0"/>
              <a:t>Error rate: percentage of incorrect data values</a:t>
            </a:r>
          </a:p>
          <a:p>
            <a:r>
              <a:rPr lang="en-US" dirty="0"/>
              <a:t>Data freshness: percentage of up-to-date data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0CD0C0-89D6-409B-9C30-18633960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00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FA249D-CC91-C9E2-B898-538AD4DC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Data Quality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CBA0FA8-29D7-33A6-975C-E2A3C5CEE0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A3D644-68D1-CFB9-D8EA-BE320FC1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261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09217-AD98-4DC9-AB5A-8865112F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E11C6-5A90-4690-8698-B8FF77A28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Descriptive measures of data quality, providing a subjective assessment of data quality.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Data relevance</a:t>
            </a:r>
          </a:p>
          <a:p>
            <a:pPr lvl="1"/>
            <a:r>
              <a:rPr lang="en-US" dirty="0"/>
              <a:t>Data consistency</a:t>
            </a:r>
          </a:p>
          <a:p>
            <a:pPr lvl="1"/>
            <a:r>
              <a:rPr lang="en-US" dirty="0"/>
              <a:t>Data usability</a:t>
            </a:r>
          </a:p>
          <a:p>
            <a:pPr lvl="1"/>
            <a:r>
              <a:rPr lang="en-US" dirty="0"/>
              <a:t>Data freshness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BC73-3C22-4EE9-82B9-6AD4CC5AC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A1FA2B-ADC7-4D10-9999-FC873E73E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50" t="4994" r="1588" b="7208"/>
          <a:stretch/>
        </p:blipFill>
        <p:spPr>
          <a:xfrm>
            <a:off x="7547174" y="3200400"/>
            <a:ext cx="3555005" cy="267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42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4E09B-634B-40B4-BC64-023FB2B1F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Metrics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2EA03-9CAE-4E8A-B806-489881FEE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relevance: how well the data meets the needs of its intended use</a:t>
            </a:r>
          </a:p>
          <a:p>
            <a:r>
              <a:rPr lang="en-US" dirty="0"/>
              <a:t>Data consistency: how well the data conforms to a standard or format</a:t>
            </a:r>
          </a:p>
          <a:p>
            <a:r>
              <a:rPr lang="en-US" dirty="0"/>
              <a:t>Data usability: how easy the data is to use and understand</a:t>
            </a:r>
          </a:p>
          <a:p>
            <a:r>
              <a:rPr lang="en-US" dirty="0"/>
              <a:t>Data freshness: how up-to-date the data 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157A1-A585-47CA-A960-D27FD4643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67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6198-086F-49A2-9F7B-8A7B40142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2D23F-F32F-45AF-835C-E6B0A35ED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Combinations of multiple metrics to provide a comprehensive view of data quality.</a:t>
            </a:r>
            <a:endParaRPr lang="ar-SA" dirty="0"/>
          </a:p>
          <a:p>
            <a:r>
              <a:rPr lang="en-US" dirty="0"/>
              <a:t>Composite metrics provide a comprehensive view of data quality, taking into account multiple aspects of data quality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Data quality score</a:t>
            </a:r>
          </a:p>
          <a:p>
            <a:pPr lvl="1"/>
            <a:r>
              <a:rPr lang="en-US" dirty="0"/>
              <a:t>Data health index</a:t>
            </a:r>
          </a:p>
          <a:p>
            <a:pPr lvl="1"/>
            <a:r>
              <a:rPr lang="en-US" dirty="0"/>
              <a:t>Data fitness score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ED7E5-7DC8-475A-9827-2D6F12C2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38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4B668-4940-47FA-AB7E-E5A66C881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Metrics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B90D0-1B75-4836-ABE4-D97AF9D7F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score: a weighted average of multiple metrics</a:t>
            </a:r>
          </a:p>
          <a:p>
            <a:r>
              <a:rPr lang="en-US" dirty="0"/>
              <a:t>Data health index: a composite metric that takes into account multiple aspects of data quality</a:t>
            </a:r>
          </a:p>
          <a:p>
            <a:r>
              <a:rPr lang="en-US" dirty="0"/>
              <a:t>Data fitness score: a metric that assesses the overall fitness of the data for its intended use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C5111-70C8-4E8A-A0EA-49DC3F7E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47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6315-06F1-4C53-873E-C40F51AB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Data Quality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107A9-CD09-40CF-94DE-859A6162A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Improved data quality</a:t>
            </a:r>
          </a:p>
          <a:p>
            <a:r>
              <a:rPr lang="en-US" dirty="0"/>
              <a:t>Increased confidence in data-driven decisions</a:t>
            </a:r>
          </a:p>
          <a:p>
            <a:r>
              <a:rPr lang="en-US" dirty="0"/>
              <a:t>Better data management and governance</a:t>
            </a:r>
          </a:p>
          <a:p>
            <a:r>
              <a:rPr lang="en-US" dirty="0"/>
              <a:t>Enhanced data analytics and insights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52F5D-459F-451B-9FC5-DE2DFAEA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71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E152-264A-48C0-A1E7-32351747E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Data Quality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9F034-A244-492E-969E-63ED77B87D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and selecting relevant metrics</a:t>
            </a:r>
          </a:p>
          <a:p>
            <a:r>
              <a:rPr lang="en-US" dirty="0"/>
              <a:t>Collecting and analyzing data</a:t>
            </a:r>
          </a:p>
          <a:p>
            <a:r>
              <a:rPr lang="en-US" dirty="0"/>
              <a:t>Interpreting and communicating results</a:t>
            </a:r>
          </a:p>
          <a:p>
            <a:r>
              <a:rPr lang="en-US" dirty="0"/>
              <a:t>Maintaining and updating metrics over time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87774-3586-4506-940B-878106F8D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5567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562E869-2E85-4F71-BF54-C0A30A2BE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Assessment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3FB7E0-7D6D-452C-B006-4FF71AAD7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AD6A8-AA36-42F3-A228-FB9D1862A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96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7B0A-2B55-4F2B-B6F3-DC8011F51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the Quality of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D09AE-773D-4D93-A6D3-D144B975A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assessment is the process of evaluating the quality of your data to identify issues and opportunities for improvement.</a:t>
            </a:r>
          </a:p>
          <a:p>
            <a:pPr lvl="1"/>
            <a:r>
              <a:rPr lang="en-US" dirty="0"/>
              <a:t>Data profiling</a:t>
            </a:r>
          </a:p>
          <a:p>
            <a:pPr lvl="1"/>
            <a:r>
              <a:rPr lang="en-US" dirty="0"/>
              <a:t>Data auditing</a:t>
            </a:r>
          </a:p>
          <a:p>
            <a:pPr lvl="1"/>
            <a:r>
              <a:rPr lang="en-US" dirty="0"/>
              <a:t>Data validation</a:t>
            </a:r>
          </a:p>
          <a:p>
            <a:pPr lvl="1"/>
            <a:r>
              <a:rPr lang="en-US" dirty="0"/>
              <a:t>Data quality dashboards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14BE-7FA8-4F6D-B571-7D063E90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807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D4E3B-63AF-4115-8BA2-DFD5A0EE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D50AB7-20B7-4739-B722-871EE500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of data distribution, patterns, and relationships to identify quality issues.</a:t>
            </a:r>
          </a:p>
          <a:p>
            <a:r>
              <a:rPr lang="en-US" dirty="0"/>
              <a:t>Data profiling provides a detailed understanding of the data, helping to identify quality issues and opportunities for improvement.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Analyzing data distribution to identify outliers</a:t>
            </a:r>
          </a:p>
          <a:p>
            <a:pPr lvl="1"/>
            <a:r>
              <a:rPr lang="en-US" dirty="0"/>
              <a:t>Identifying patterns in data to detect anomalies</a:t>
            </a:r>
          </a:p>
          <a:p>
            <a:pPr lvl="1"/>
            <a:r>
              <a:rPr lang="en-US" dirty="0"/>
              <a:t>Examining relationships between data elements to identify inconsistencies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749DD-084E-452B-9FE2-59D88F2B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708F52-3597-4078-9F65-B420A0F50E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9"/>
          <a:stretch/>
        </p:blipFill>
        <p:spPr>
          <a:xfrm>
            <a:off x="9820656" y="4714708"/>
            <a:ext cx="1841619" cy="18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14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5495D-E8D0-4277-89B9-59D43ADFC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B8868-C650-4566-9367-449BFD126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9FE06D-DDC8-42AF-A06C-BC649F21F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78745-7501-423D-A0ED-2BDE4673A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883" y="1406880"/>
            <a:ext cx="6531408" cy="32657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A1CA21-26CC-4FA5-BC6C-99F132879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25" y="1406880"/>
            <a:ext cx="5119355" cy="383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7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435F5A-F29C-4F34-8AD7-33578A26D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Ensuring Trustworthy Data for Informed Decision Making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8D01D-6242-40BE-AC9F-AAC246BA3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is a critical aspect of any organization's data management strategy.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8B251-9C4E-4C4E-8E3A-2773C025C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A56E38-D3FA-4733-B082-40BBCA27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5" y="2495192"/>
            <a:ext cx="6946945" cy="393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480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D52A6D-94A8-4DEE-8403-239E389D0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0" r="12225"/>
          <a:stretch/>
        </p:blipFill>
        <p:spPr>
          <a:xfrm>
            <a:off x="9238434" y="4136923"/>
            <a:ext cx="2606040" cy="2355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BAE284-9D73-4083-A308-B6C99448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Auditing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70BE0-57A2-4E73-88C6-816E80457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Verification of data values against a set of rules or constraints.</a:t>
            </a:r>
          </a:p>
          <a:p>
            <a:r>
              <a:rPr lang="en-US" dirty="0"/>
              <a:t>Data auditing ensures that data values conform to expected rules and constraints, helping to identify and correct errors.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Checking data values against a set of predefined rules</a:t>
            </a:r>
          </a:p>
          <a:p>
            <a:pPr lvl="1"/>
            <a:r>
              <a:rPr lang="en-US" dirty="0"/>
              <a:t>Verifying data values against external sources</a:t>
            </a:r>
          </a:p>
          <a:p>
            <a:pPr lvl="1"/>
            <a:r>
              <a:rPr lang="en-US" dirty="0"/>
              <a:t>Identifying data values that do not conform to expected formats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DD2E9-A5E0-4C80-8691-C5D656CFF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17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F17BE-EC0B-40FA-A6A1-3630A054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Auditing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B9989F-71D0-4E78-B404-DCC12A622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49" y="1406525"/>
            <a:ext cx="8425689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EBB7AC-4A26-4461-828F-24D81009B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60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0422-2C13-4EDB-B611-206E4F70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0AFC-68A4-4700-82F0-8F9366ABC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Checking of data values against a set of predefined criteria.</a:t>
            </a:r>
          </a:p>
          <a:p>
            <a:r>
              <a:rPr lang="en-US" dirty="0"/>
              <a:t>Data validation ensures that data values meet the required criteria, helping to identify and correct errors.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Checking data values against a set of predefined formats</a:t>
            </a:r>
          </a:p>
          <a:p>
            <a:pPr lvl="1"/>
            <a:r>
              <a:rPr lang="en-US" dirty="0"/>
              <a:t>Verifying data values against a set of business rules</a:t>
            </a:r>
          </a:p>
          <a:p>
            <a:pPr lvl="1"/>
            <a:r>
              <a:rPr lang="en-US" dirty="0"/>
              <a:t>Identifying data values that do not conform to expected criteria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A77D-E1F3-415E-97C1-FC632DE5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DA16B4F-BE83-4493-9E15-BE3E9FB147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6048" b="8034"/>
          <a:stretch/>
        </p:blipFill>
        <p:spPr>
          <a:xfrm>
            <a:off x="7051738" y="4404466"/>
            <a:ext cx="4792736" cy="209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10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BCC9-4732-4676-A3B1-A129A4FE8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D1C28D-9A2C-45D4-8982-647DD2AA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25" y="1406525"/>
            <a:ext cx="7119937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22230D-235E-484B-A3CE-594B4F98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97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50422-2C13-4EDB-B611-206E4F706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3B7491-1271-4F52-BD94-A8A4A2E88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5" y="1406525"/>
            <a:ext cx="11527517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3A77D-E1F3-415E-97C1-FC632DE58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464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F4CE-F911-4905-AD0E-F00C0BE5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6D7D-2F65-46AC-89BB-57B7E041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representations of data quality metrics and trends.</a:t>
            </a:r>
          </a:p>
          <a:p>
            <a:r>
              <a:rPr lang="en-US" dirty="0"/>
              <a:t>Data quality dashboards provide a visual representation of data quality, helping to identify issues and opportunities for improvement.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Dashboards showing data quality metrics such as accuracy and completeness</a:t>
            </a:r>
          </a:p>
          <a:p>
            <a:pPr lvl="1"/>
            <a:r>
              <a:rPr lang="en-US" dirty="0"/>
              <a:t>Dashboards showing data quality trends over time</a:t>
            </a:r>
          </a:p>
          <a:p>
            <a:pPr lvl="1"/>
            <a:r>
              <a:rPr lang="en-US" dirty="0"/>
              <a:t>Dashboards providing alerts and notifications for data quality issues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5EED-49B5-4A85-8841-64229A0B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D93E1-6543-4D65-95A8-01AA7B27D3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0" y="4574843"/>
            <a:ext cx="3688080" cy="191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81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F4CE-F911-4905-AD0E-F00C0BE5B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Dashboards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EA4EA4-0670-4AEC-8989-D4291953F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585" y="1406525"/>
            <a:ext cx="8108817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E5EED-49B5-4A85-8841-64229A0B7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05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0D1B-1B46-4E4B-A82B-DCB752D84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2D641-78BF-463A-A9B1-E8C40D6AC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 fontScale="92500" lnSpcReduction="10000"/>
          </a:bodyPr>
          <a:lstStyle/>
          <a:p>
            <a:r>
              <a:rPr lang="en-US" dirty="0"/>
              <a:t>Benefits of Data Quality Assessment</a:t>
            </a:r>
          </a:p>
          <a:p>
            <a:pPr lvl="1"/>
            <a:r>
              <a:rPr lang="en-US" dirty="0"/>
              <a:t>Improved data quality</a:t>
            </a:r>
          </a:p>
          <a:p>
            <a:pPr lvl="1"/>
            <a:r>
              <a:rPr lang="en-US" dirty="0"/>
              <a:t>Increased confidence in data-driven decisions</a:t>
            </a:r>
          </a:p>
          <a:p>
            <a:pPr lvl="1"/>
            <a:r>
              <a:rPr lang="en-US" dirty="0"/>
              <a:t>Better data management and governance</a:t>
            </a:r>
          </a:p>
          <a:p>
            <a:pPr lvl="1"/>
            <a:r>
              <a:rPr lang="en-US" dirty="0"/>
              <a:t>Enhanced data analytics and insights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Challenges of Data Quality Assessment</a:t>
            </a:r>
          </a:p>
          <a:p>
            <a:pPr lvl="1"/>
            <a:r>
              <a:rPr lang="en-US" dirty="0"/>
              <a:t>Defining and selecting relevant metrics</a:t>
            </a:r>
          </a:p>
          <a:p>
            <a:pPr lvl="1"/>
            <a:r>
              <a:rPr lang="en-US" dirty="0"/>
              <a:t>Collecting and analyzing data</a:t>
            </a:r>
          </a:p>
          <a:p>
            <a:pPr lvl="1"/>
            <a:r>
              <a:rPr lang="en-US" dirty="0"/>
              <a:t>Interpreting and communicating results</a:t>
            </a:r>
          </a:p>
          <a:p>
            <a:pPr lvl="1"/>
            <a:r>
              <a:rPr lang="en-US" dirty="0"/>
              <a:t>Maintaining and updating assessments over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4B60B-2E70-4F8F-A6DB-102A2A1D0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40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6" name="Picture 6" descr="Talend Data Quality Reviews 2024: Details, Pricing, &amp; Features | G2">
            <a:extLst>
              <a:ext uri="{FF2B5EF4-FFF2-40B4-BE49-F238E27FC236}">
                <a16:creationId xmlns:a16="http://schemas.microsoft.com/office/drawing/2014/main" id="{A17AFA67-4610-4525-B4A7-2222824BD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818" y="31941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66814-AA49-4C13-B38D-6E82581B9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Assessment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91763-F70E-4192-8E1D-29B59CDC3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Data profiling tools such as IBM </a:t>
            </a:r>
            <a:r>
              <a:rPr lang="en-US" dirty="0" err="1"/>
              <a:t>InfoSphere</a:t>
            </a:r>
            <a:r>
              <a:rPr lang="en-US" dirty="0"/>
              <a:t> </a:t>
            </a:r>
            <a:r>
              <a:rPr lang="en-US" dirty="0" err="1"/>
              <a:t>QualityStage</a:t>
            </a:r>
            <a:endParaRPr lang="en-US" dirty="0"/>
          </a:p>
          <a:p>
            <a:pPr lvl="1"/>
            <a:r>
              <a:rPr lang="en-US" dirty="0"/>
              <a:t>Data auditing tools such as SAP Data Services</a:t>
            </a:r>
          </a:p>
          <a:p>
            <a:pPr lvl="1"/>
            <a:r>
              <a:rPr lang="en-US" dirty="0"/>
              <a:t>Data validation tools such as Talend Data Quality</a:t>
            </a:r>
          </a:p>
          <a:p>
            <a:pPr lvl="1"/>
            <a:r>
              <a:rPr lang="en-US" dirty="0"/>
              <a:t>Data quality dashboards such as Tableau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4CDDD-3744-461F-838C-D1798805C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42" name="Picture 2" descr="IBM Infosphere PIM">
            <a:extLst>
              <a:ext uri="{FF2B5EF4-FFF2-40B4-BE49-F238E27FC236}">
                <a16:creationId xmlns:a16="http://schemas.microsoft.com/office/drawing/2014/main" id="{3D6CC354-03EA-4CA2-A66B-D971A4FA6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653" y="3779925"/>
            <a:ext cx="19812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AP Data Services">
            <a:extLst>
              <a:ext uri="{FF2B5EF4-FFF2-40B4-BE49-F238E27FC236}">
                <a16:creationId xmlns:a16="http://schemas.microsoft.com/office/drawing/2014/main" id="{E04CF71B-3C13-4913-9612-92A3171F2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503" y="4265700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ableau to Donate $100 Million through Tableau Foundation to Help Solve  Global Challenges">
            <a:extLst>
              <a:ext uri="{FF2B5EF4-FFF2-40B4-BE49-F238E27FC236}">
                <a16:creationId xmlns:a16="http://schemas.microsoft.com/office/drawing/2014/main" id="{976FEB5B-8C63-4A5D-AB69-D17FEC55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432" y="4499062"/>
            <a:ext cx="319472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05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B8CF-895B-4ED8-915D-B8F2CB96E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 for Data Quality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EFD40-7345-4D9E-9C37-E463E88E7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clear goals and objectives</a:t>
            </a:r>
          </a:p>
          <a:p>
            <a:r>
              <a:rPr lang="en-US" dirty="0"/>
              <a:t>Select relevant metrics and tools</a:t>
            </a:r>
          </a:p>
          <a:p>
            <a:r>
              <a:rPr lang="en-US" dirty="0"/>
              <a:t>Collect and analyze data regularly</a:t>
            </a:r>
          </a:p>
          <a:p>
            <a:r>
              <a:rPr lang="en-US" dirty="0"/>
              <a:t>Communicate results effectively</a:t>
            </a:r>
          </a:p>
          <a:p>
            <a:r>
              <a:rPr lang="en-US" dirty="0"/>
              <a:t>Continuously monitor and improve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8DD97-31BE-45AD-8C0C-49A31E97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11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77A3D-5A8B-4258-B9D6-3E612F20E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Quality?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0D298-5480-40E4-9493-D7914C3E2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refers to the degree to which data is accurate, complete, consistent, and reliable, and meets the requirements of its intended use</a:t>
            </a:r>
          </a:p>
          <a:p>
            <a:r>
              <a:rPr lang="en-US" dirty="0"/>
              <a:t>Data quality is a multifaceted concept that encompasses various aspects of data, including accuracy, completeness, consistency, and reliability.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90BD1-EC65-4958-911D-11D5F1E33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data flowing into a system, with a quality control checkmark">
            <a:extLst>
              <a:ext uri="{FF2B5EF4-FFF2-40B4-BE49-F238E27FC236}">
                <a16:creationId xmlns:a16="http://schemas.microsoft.com/office/drawing/2014/main" id="{C7CB0DA4-98A2-45EA-A444-D616E705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392" y="3460851"/>
            <a:ext cx="2862072" cy="286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8230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A5A5B2-7713-4ED5-9A30-0C3794226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Improvement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5E959-DE6A-4BA0-99D9-6FFDFCA21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E46F6-4E4E-4027-A805-19AC5EFE5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1800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741C6-D463-49AB-B3B5-F2C268B2E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the Quality of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2B69B-156A-4966-B9E3-DB30A2288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quality improvement is the process of enhancing the quality of your data to make it more accurate, complete, and reliable.</a:t>
            </a:r>
          </a:p>
          <a:p>
            <a:pPr lvl="1"/>
            <a:r>
              <a:rPr lang="en-US" dirty="0"/>
              <a:t>Data cleansing</a:t>
            </a:r>
          </a:p>
          <a:p>
            <a:pPr lvl="1"/>
            <a:r>
              <a:rPr lang="en-US" dirty="0"/>
              <a:t>Data normalization</a:t>
            </a:r>
          </a:p>
          <a:p>
            <a:pPr lvl="1"/>
            <a:r>
              <a:rPr lang="en-US" dirty="0"/>
              <a:t>Data quality rules</a:t>
            </a:r>
          </a:p>
          <a:p>
            <a:pPr lvl="1"/>
            <a:r>
              <a:rPr lang="en-US" dirty="0"/>
              <a:t>Data quality monitoring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E9FEF5-8128-41D1-8476-E4F32D0F3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56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A0390-670C-47CA-AD8D-AA08EBD44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44943-2A05-4A03-93B5-4793DCC28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Identification and correction of errors, inconsistencies, and inaccuracies in data.</a:t>
            </a:r>
          </a:p>
          <a:p>
            <a:r>
              <a:rPr lang="en-US" dirty="0"/>
              <a:t>Data cleansing is an essential step in data quality improvement, helping to identify and correct errors and inconsistencies in data.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Correcting spelling errors in customer names</a:t>
            </a:r>
          </a:p>
          <a:p>
            <a:pPr lvl="1"/>
            <a:r>
              <a:rPr lang="en-US" dirty="0"/>
              <a:t>Removing duplicate records</a:t>
            </a:r>
          </a:p>
          <a:p>
            <a:pPr lvl="1"/>
            <a:r>
              <a:rPr lang="en-US" dirty="0"/>
              <a:t>Filling in missing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994B3-2536-4B53-9D80-2B4BE8F22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9E3C3-B359-4651-92B9-6015FBB13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453" y="4047628"/>
            <a:ext cx="5262685" cy="23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274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4A1FB-37D7-4750-BDA8-D5671C25C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Cleansing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EF5A7-F363-477A-8DD9-B71A8183C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scrubbing: removing unnecessary characters or values</a:t>
            </a:r>
          </a:p>
          <a:p>
            <a:r>
              <a:rPr lang="en-US" dirty="0"/>
              <a:t>Data parsing: breaking down data into smaller components</a:t>
            </a:r>
          </a:p>
          <a:p>
            <a:r>
              <a:rPr lang="en-US" dirty="0"/>
              <a:t>Data transformation: converting data into a consistent format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0795E-4DAD-4EA9-B47A-8D8FE7AF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9AEE2-65A4-4E67-89D2-56E37AECF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36" y="3268175"/>
            <a:ext cx="2938218" cy="288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7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0414-DDBC-44F3-A0CA-6EF830EE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82388-6B26-4E5E-B722-E7F66F616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Transformation of data into a consistent format to improve quality and reduce redundancy.</a:t>
            </a:r>
          </a:p>
          <a:p>
            <a:r>
              <a:rPr lang="en-US" dirty="0"/>
              <a:t>Data normalization helps to improve data quality by transforming data into a consistent format and reducing redundancy.</a:t>
            </a:r>
          </a:p>
          <a:p>
            <a:r>
              <a:rPr lang="en-US" dirty="0"/>
              <a:t>Examples: </a:t>
            </a:r>
          </a:p>
          <a:p>
            <a:pPr lvl="1"/>
            <a:r>
              <a:rPr lang="en-US" dirty="0"/>
              <a:t>Standardizing date formats</a:t>
            </a:r>
          </a:p>
          <a:p>
            <a:pPr lvl="1"/>
            <a:r>
              <a:rPr lang="en-US" dirty="0"/>
              <a:t>Aggregating data into a single record</a:t>
            </a:r>
          </a:p>
          <a:p>
            <a:pPr lvl="1"/>
            <a:r>
              <a:rPr lang="en-US" dirty="0"/>
              <a:t>Summarizing data into a concise format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52C73-89F1-4F81-A371-36904D51F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BDF80F-6852-4A92-A418-26C38A2B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37" y="351872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347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3FE93-BEAE-45C8-AB33-76AC21379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Normalization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41516-93CA-4523-A405-C4E544B6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standardization: applying a consistent format to data</a:t>
            </a:r>
          </a:p>
          <a:p>
            <a:r>
              <a:rPr lang="en-US" dirty="0"/>
              <a:t>Data aggregation: combining data into a single record</a:t>
            </a:r>
          </a:p>
          <a:p>
            <a:r>
              <a:rPr lang="en-US" dirty="0"/>
              <a:t>Data summarization: condensing data into a concise format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72A7AF-C4C0-4D6B-A333-88A9B48A7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382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C0AB7-B0ED-427A-8BA6-4B9943FC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DA27-52EE-4275-BC55-0DC53931C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Definition and implementation of rules to prevent data quality issues.</a:t>
            </a:r>
          </a:p>
          <a:p>
            <a:r>
              <a:rPr lang="en-US" dirty="0"/>
              <a:t>Data quality rules help to prevent data quality issues by defining and implementing rules for data entry, validation, and metrics.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Defining rules for data entry</a:t>
            </a:r>
          </a:p>
          <a:p>
            <a:pPr lvl="1"/>
            <a:r>
              <a:rPr lang="en-US" dirty="0"/>
              <a:t>Implementing data validation checks</a:t>
            </a:r>
          </a:p>
          <a:p>
            <a:pPr lvl="1"/>
            <a:r>
              <a:rPr lang="en-US" dirty="0"/>
              <a:t>Establishing data quality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455B0-36F8-452C-A872-BB16D0E7E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975A4-D8FA-4F03-89EE-BF5C461F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96" y="2874899"/>
            <a:ext cx="3617976" cy="361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119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0EACB-0D2E-42D2-978A-DA6DEAD86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4B0D8E-33DD-4746-B454-9E7CC40D1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Ongoing surveillance of data quality to detect and respond to issues.</a:t>
            </a:r>
          </a:p>
          <a:p>
            <a:r>
              <a:rPr lang="en-US" dirty="0"/>
              <a:t>Data quality monitoring is an essential step in data quality improvement, helping to detect and respond to data quality issues in real-time.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Monitoring data quality metrics</a:t>
            </a:r>
          </a:p>
          <a:p>
            <a:pPr lvl="1"/>
            <a:r>
              <a:rPr lang="en-US" dirty="0"/>
              <a:t>Detecting data quality issues</a:t>
            </a:r>
          </a:p>
          <a:p>
            <a:pPr lvl="1"/>
            <a:r>
              <a:rPr lang="en-US" dirty="0"/>
              <a:t>Responding to data quality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46D3F1-E123-4CA1-BCFE-2F7149CA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075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712C2-95C8-4D3C-85F2-1BCC4BF3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Data Quality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1DF5D-F731-416E-BA6A-3111E4C79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en-US" dirty="0"/>
              <a:t>Benefits of Data Quality Improvement</a:t>
            </a:r>
          </a:p>
          <a:p>
            <a:pPr lvl="1"/>
            <a:r>
              <a:rPr lang="en-US" dirty="0"/>
              <a:t>Improved data accuracy</a:t>
            </a:r>
          </a:p>
          <a:p>
            <a:pPr lvl="1"/>
            <a:r>
              <a:rPr lang="en-US" dirty="0"/>
              <a:t>Increased confidence in data-driven decisions</a:t>
            </a:r>
          </a:p>
          <a:p>
            <a:pPr lvl="1"/>
            <a:r>
              <a:rPr lang="en-US" dirty="0"/>
              <a:t>Better data management and governance</a:t>
            </a:r>
          </a:p>
          <a:p>
            <a:pPr lvl="1"/>
            <a:r>
              <a:rPr lang="en-US" dirty="0"/>
              <a:t>Enhanced data analytics and insights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Challenges of Data Quality Improvement</a:t>
            </a:r>
          </a:p>
          <a:p>
            <a:pPr lvl="1"/>
            <a:r>
              <a:rPr lang="en-US" dirty="0"/>
              <a:t>Defining and implementing data quality rules</a:t>
            </a:r>
          </a:p>
          <a:p>
            <a:pPr lvl="1"/>
            <a:r>
              <a:rPr lang="en-US" dirty="0"/>
              <a:t>Collecting and analyzing data quality metrics</a:t>
            </a:r>
          </a:p>
          <a:p>
            <a:pPr lvl="1"/>
            <a:r>
              <a:rPr lang="en-US" dirty="0"/>
              <a:t>Communicating data quality issues to stakeholders</a:t>
            </a:r>
          </a:p>
          <a:p>
            <a:pPr lvl="1"/>
            <a:r>
              <a:rPr lang="en-US" dirty="0"/>
              <a:t>Maintaining and updating data quality improvement processes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C7DCF5-1B65-4CF5-B5C9-A761F3E0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974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750ECB-1E09-4D7B-8BC3-96DFD2173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Cleansing and Normalization Techniques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B9BABD-F0C6-4AB4-A658-4471D039F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27A9-4100-4B53-8BB7-575291BF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38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C3F16-4FA6-4197-966C-6E02B701A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Data Quality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52C94-549A-4F10-BE46-89CCB73FB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Informed decision making</a:t>
            </a:r>
          </a:p>
          <a:p>
            <a:r>
              <a:rPr lang="en-US" dirty="0"/>
              <a:t>Operational efficiency</a:t>
            </a:r>
          </a:p>
          <a:p>
            <a:r>
              <a:rPr lang="en-US" dirty="0"/>
              <a:t>Customer satisfaction</a:t>
            </a:r>
          </a:p>
          <a:p>
            <a:r>
              <a:rPr lang="en-US" dirty="0"/>
              <a:t>Competitive advantage</a:t>
            </a:r>
          </a:p>
          <a:p>
            <a:r>
              <a:rPr lang="en-US" dirty="0"/>
              <a:t>Regulatory compliance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521D0-FA75-430F-BE07-17750E5FB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724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C3FD1-4340-40C6-AB92-93CF3EA8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Improving Data Quality through Data Cleansing and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9881C-981B-4E01-A177-F420A2C57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cleansing and normalization are essential steps in data quality improvement, helping to remove errors, inconsistencies, and inaccuracies from data and transform it into a consistent format.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9B02B-959E-4302-BD29-2CD15992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588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CD4D-D303-468B-9A54-3CE5A4E49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Scrubbing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2542F-8555-4509-B32C-70DC55DE8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Removal of incorrect or invalid data values.</a:t>
            </a:r>
          </a:p>
          <a:p>
            <a:r>
              <a:rPr lang="en-US" dirty="0"/>
              <a:t>Data scrubbing is an essential step in data cleansing, helping to remove errors and inconsistencies from data.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Removing invalid email addresses</a:t>
            </a:r>
          </a:p>
          <a:p>
            <a:pPr lvl="1"/>
            <a:r>
              <a:rPr lang="en-US" dirty="0"/>
              <a:t>Correcting spelling errors in customer names</a:t>
            </a:r>
          </a:p>
          <a:p>
            <a:pPr lvl="1"/>
            <a:r>
              <a:rPr lang="en-US" dirty="0"/>
              <a:t>Deleting duplicate records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B8E43-BC99-4FE1-9C9E-592F3EE6E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0E6C2-5716-4A60-B603-BB388EBBC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872" y="2638507"/>
            <a:ext cx="3735600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18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5CB3-F5DF-4149-9DF7-24F0A63C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67FBD-7FC6-4C48-8870-B598C0BF2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Extraction of relevant data values from unstructured or semi-structured data.</a:t>
            </a:r>
          </a:p>
          <a:p>
            <a:r>
              <a:rPr lang="en-US" dirty="0"/>
              <a:t>Data parsing is a technique used to extract relevant data values from unstructured or semi-structured data, helping to improve data quality and reduce errors.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Extracting names and addresses from unstructured text</a:t>
            </a:r>
          </a:p>
          <a:p>
            <a:pPr lvl="1"/>
            <a:r>
              <a:rPr lang="en-US" dirty="0"/>
              <a:t>Parsing data from log files</a:t>
            </a:r>
          </a:p>
          <a:p>
            <a:pPr lvl="1"/>
            <a:r>
              <a:rPr lang="en-US" dirty="0"/>
              <a:t>Extracting data from social media posts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D9D66-982B-4C94-81D2-921943A8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0546F71-CD43-4C1C-8703-4B7D0E07A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6915" y="4597400"/>
            <a:ext cx="78105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00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3DD78-FCB8-4477-8862-7E9AF54C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97EB-61D0-4EB4-B801-5FCF9F5CD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Conversion of data values from one format to another.</a:t>
            </a:r>
          </a:p>
          <a:p>
            <a:r>
              <a:rPr lang="en-US" dirty="0"/>
              <a:t>Data transformation is a technique used to convert data values from one format to another, helping to improve data quality and consistency."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Converting date formats from MM/DD/YYYY to YYYY-MM-DD</a:t>
            </a:r>
          </a:p>
          <a:p>
            <a:pPr lvl="1"/>
            <a:r>
              <a:rPr lang="en-US" dirty="0"/>
              <a:t>Transforming data from one unit of measurement to another</a:t>
            </a:r>
          </a:p>
          <a:p>
            <a:pPr lvl="1"/>
            <a:r>
              <a:rPr lang="en-US" dirty="0"/>
              <a:t>Changing data types from string to integer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B94D06-57FB-4335-AB2F-B97D0CF8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C69B6-B543-40EA-BB5D-CDE1E6BAAA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t="8485" r="9341" b="9020"/>
          <a:stretch/>
        </p:blipFill>
        <p:spPr>
          <a:xfrm>
            <a:off x="5148071" y="4542406"/>
            <a:ext cx="6007609" cy="196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1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7451E9D-D963-439A-993D-665A2350ED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752" y="4552280"/>
            <a:ext cx="4251960" cy="19498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5B962B-326D-4BEE-A65F-8A693D258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Standardization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493C9-31FC-469C-A6DD-132D09222C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of consistent formatting and coding conventions.</a:t>
            </a:r>
          </a:p>
          <a:p>
            <a:r>
              <a:rPr lang="en-US" dirty="0"/>
              <a:t>Data standardization is a technique used to apply consistent formatting and coding conventions, helping to improve data quality and reduce errors.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Standardizing date formats across a database</a:t>
            </a:r>
          </a:p>
          <a:p>
            <a:pPr lvl="1"/>
            <a:r>
              <a:rPr lang="en-US" dirty="0"/>
              <a:t>Applying consistent coding conventions for data values</a:t>
            </a:r>
          </a:p>
          <a:p>
            <a:pPr lvl="1"/>
            <a:r>
              <a:rPr lang="en-US" dirty="0"/>
              <a:t>Using standardized data formats for data exchange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0F1C99-7356-4088-9E90-136117237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7073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D51BD-DB3C-49BB-B51C-E6D9155DF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8A3F8-2872-4DFB-959C-2D84BDC36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Combination of data values to reduce redundancy and improve quality.</a:t>
            </a:r>
          </a:p>
          <a:p>
            <a:r>
              <a:rPr lang="en-US" dirty="0"/>
              <a:t>Data aggregation is a technique used to combine data values to reduce redundancy and improve quality, helping to improve data management and analysis.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Combining data from multiple sources into a single record</a:t>
            </a:r>
          </a:p>
          <a:p>
            <a:pPr lvl="1"/>
            <a:r>
              <a:rPr lang="en-US" dirty="0"/>
              <a:t>Aggregating data to reduce redundancy and improve quality</a:t>
            </a:r>
          </a:p>
          <a:p>
            <a:pPr lvl="1"/>
            <a:r>
              <a:rPr lang="en-US" dirty="0"/>
              <a:t>Creating summary tables to reduce data volume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E48A8-ADF8-401E-AE93-237ADC67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DB7569-2546-4BF9-9941-0178160E7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68" y="4430254"/>
            <a:ext cx="3142869" cy="18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673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72195-8A4D-4D07-AF30-38445A53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A94BC-71A2-433B-91A6-0FF5D8CEC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Reduction of data values to a more compact form.</a:t>
            </a:r>
          </a:p>
          <a:p>
            <a:r>
              <a:rPr lang="en-US" dirty="0"/>
              <a:t>Data summarization is a technique used to reduce data values to a more compact form, helping to improve data analysis and decision-making.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Creating summary reports to reduce data volume</a:t>
            </a:r>
          </a:p>
          <a:p>
            <a:pPr lvl="1"/>
            <a:r>
              <a:rPr lang="en-US" dirty="0"/>
              <a:t>Summarizing data to improve analysis and decision-making</a:t>
            </a:r>
          </a:p>
          <a:p>
            <a:pPr lvl="1"/>
            <a:r>
              <a:rPr lang="en-US" dirty="0"/>
              <a:t>Reducing data complexity through summarization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7C49CE-9F1B-4009-80F7-14DD39441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BB966-E612-448E-A307-2B894F0864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55" y="4110947"/>
            <a:ext cx="4364736" cy="22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5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6FD8C-2625-4795-BAEC-22060AA87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Poor Data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56061-7D39-49B6-BC91-2F8E039C4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Inaccurate decisions</a:t>
            </a:r>
          </a:p>
          <a:p>
            <a:r>
              <a:rPr lang="en-US" dirty="0"/>
              <a:t>Financial losses</a:t>
            </a:r>
          </a:p>
          <a:p>
            <a:r>
              <a:rPr lang="en-US" dirty="0"/>
              <a:t>Reputational damage</a:t>
            </a:r>
          </a:p>
          <a:p>
            <a:r>
              <a:rPr lang="en-US" dirty="0"/>
              <a:t>Decreased customer trust</a:t>
            </a:r>
          </a:p>
          <a:p>
            <a:r>
              <a:rPr lang="en-US" dirty="0"/>
              <a:t>Compliance issues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C978B-8476-46FD-AF6B-628FF6DD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86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0E861-7482-42A8-AA5C-0A79302A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Dimensions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ADCD6A5-EBC7-45F4-8548-7318D8B61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81" y="1406525"/>
            <a:ext cx="4194425" cy="4746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3F35A-8A68-43B0-9F5B-908BC8EC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618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D7091-BE23-4830-9554-18AF541B9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Quality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9A2CD-F00E-4C75-A73E-9714CE325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rate</a:t>
            </a:r>
          </a:p>
          <a:p>
            <a:r>
              <a:rPr lang="en-US" dirty="0"/>
              <a:t>Data freshness</a:t>
            </a:r>
          </a:p>
          <a:p>
            <a:r>
              <a:rPr lang="en-US" dirty="0"/>
              <a:t>Data coverage</a:t>
            </a:r>
          </a:p>
          <a:p>
            <a:r>
              <a:rPr lang="en-US" dirty="0"/>
              <a:t>Data consistency ratio</a:t>
            </a:r>
          </a:p>
          <a:p>
            <a:r>
              <a:rPr lang="en-US" dirty="0"/>
              <a:t>Data accuracy ratio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B946D-9899-429D-996B-3A0184B6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 descr="Data Freshness Explained: Making Data Consumers Wildly Happy">
            <a:extLst>
              <a:ext uri="{FF2B5EF4-FFF2-40B4-BE49-F238E27FC236}">
                <a16:creationId xmlns:a16="http://schemas.microsoft.com/office/drawing/2014/main" id="{64CDF4B5-4C95-46EF-A2FB-2AB7E9EA6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360" y="2172550"/>
            <a:ext cx="4733925" cy="354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57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2042</TotalTime>
  <Words>2308</Words>
  <Application>Microsoft Office PowerPoint</Application>
  <PresentationFormat>Widescreen</PresentationFormat>
  <Paragraphs>392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Calibri Light</vt:lpstr>
      <vt:lpstr>Candara</vt:lpstr>
      <vt:lpstr>Office Theme</vt:lpstr>
      <vt:lpstr>Data Quality and Metrics</vt:lpstr>
      <vt:lpstr>Outline</vt:lpstr>
      <vt:lpstr>Introduction to Data Quality</vt:lpstr>
      <vt:lpstr>Ensuring Trustworthy Data for Informed Decision Making</vt:lpstr>
      <vt:lpstr>What is Data Quality?</vt:lpstr>
      <vt:lpstr>Why is Data Quality Important?</vt:lpstr>
      <vt:lpstr>The Cost of Poor Data Quality</vt:lpstr>
      <vt:lpstr>Data Quality Dimensions</vt:lpstr>
      <vt:lpstr>Data Quality Metrics</vt:lpstr>
      <vt:lpstr>Data Quality in a Nutshell</vt:lpstr>
      <vt:lpstr>Data Quality Dimensions</vt:lpstr>
      <vt:lpstr>Measuring the Quality of Your Data</vt:lpstr>
      <vt:lpstr>Accuracy</vt:lpstr>
      <vt:lpstr>Accuracy Metrics</vt:lpstr>
      <vt:lpstr>Completeness</vt:lpstr>
      <vt:lpstr>Completeness Metrics</vt:lpstr>
      <vt:lpstr>Consistency</vt:lpstr>
      <vt:lpstr>Consistency Metrics </vt:lpstr>
      <vt:lpstr>Timeliness</vt:lpstr>
      <vt:lpstr>Timeliness Metrics</vt:lpstr>
      <vt:lpstr>Uniqueness</vt:lpstr>
      <vt:lpstr>Uniqueness Metrics </vt:lpstr>
      <vt:lpstr>Validity</vt:lpstr>
      <vt:lpstr>Validity Metrics</vt:lpstr>
      <vt:lpstr>Data Quality Dimensions Summary</vt:lpstr>
      <vt:lpstr>Data Quality Metrics</vt:lpstr>
      <vt:lpstr>Measuring the Quality of Your Data</vt:lpstr>
      <vt:lpstr>Quantitative Metrics</vt:lpstr>
      <vt:lpstr>Quantitative Metrics Examples</vt:lpstr>
      <vt:lpstr>Qualitative Metrics</vt:lpstr>
      <vt:lpstr>Qualitative Metrics Examples</vt:lpstr>
      <vt:lpstr>Composite Metrics</vt:lpstr>
      <vt:lpstr>Composite Metrics Examples</vt:lpstr>
      <vt:lpstr>Benefits of Data Quality Metrics</vt:lpstr>
      <vt:lpstr>Challenges of Data Quality Metrics</vt:lpstr>
      <vt:lpstr>Data Quality Assessment</vt:lpstr>
      <vt:lpstr>Evaluating the Quality of Your Data</vt:lpstr>
      <vt:lpstr>Data Profiling</vt:lpstr>
      <vt:lpstr>Data Profiling</vt:lpstr>
      <vt:lpstr>Data Auditing </vt:lpstr>
      <vt:lpstr>Data Auditing </vt:lpstr>
      <vt:lpstr>Data Validation</vt:lpstr>
      <vt:lpstr>Data Validation</vt:lpstr>
      <vt:lpstr>Data Validation</vt:lpstr>
      <vt:lpstr>Data Quality Dashboards</vt:lpstr>
      <vt:lpstr>Data Quality Dashboards</vt:lpstr>
      <vt:lpstr>Data Quality Assessment</vt:lpstr>
      <vt:lpstr>Data Quality Assessment Tools</vt:lpstr>
      <vt:lpstr>Best Practices for Data Quality Assessment</vt:lpstr>
      <vt:lpstr>Data Quality Improvement</vt:lpstr>
      <vt:lpstr>Enhancing the Quality of Your Data</vt:lpstr>
      <vt:lpstr>Data Cleansing</vt:lpstr>
      <vt:lpstr>Data Cleansing Techniques</vt:lpstr>
      <vt:lpstr>Data Normalization</vt:lpstr>
      <vt:lpstr>Data Normalization Techniques</vt:lpstr>
      <vt:lpstr>Data Quality Rules</vt:lpstr>
      <vt:lpstr>Data Quality Monitoring</vt:lpstr>
      <vt:lpstr> Data Quality Improvement</vt:lpstr>
      <vt:lpstr>Data Cleansing and Normalization Techniques</vt:lpstr>
      <vt:lpstr>Improving Data Quality through Data Cleansing and Normalization</vt:lpstr>
      <vt:lpstr>Data Scrubbing</vt:lpstr>
      <vt:lpstr>Data Parsing</vt:lpstr>
      <vt:lpstr>Data Transformation</vt:lpstr>
      <vt:lpstr>Data Standardization</vt:lpstr>
      <vt:lpstr>Data Aggregation</vt:lpstr>
      <vt:lpstr>Data Summarization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Prof. Mamdouh Alenezi</cp:lastModifiedBy>
  <cp:revision>259</cp:revision>
  <cp:lastPrinted>2021-10-18T07:27:50Z</cp:lastPrinted>
  <dcterms:created xsi:type="dcterms:W3CDTF">2021-10-12T10:09:12Z</dcterms:created>
  <dcterms:modified xsi:type="dcterms:W3CDTF">2024-04-30T09:56:25Z</dcterms:modified>
</cp:coreProperties>
</file>